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25"/>
  </p:notesMasterIdLst>
  <p:handoutMasterIdLst>
    <p:handoutMasterId r:id="rId26"/>
  </p:handoutMasterIdLst>
  <p:sldIdLst>
    <p:sldId id="256" r:id="rId5"/>
    <p:sldId id="419" r:id="rId6"/>
    <p:sldId id="346" r:id="rId7"/>
    <p:sldId id="258" r:id="rId8"/>
    <p:sldId id="493" r:id="rId9"/>
    <p:sldId id="507" r:id="rId10"/>
    <p:sldId id="495" r:id="rId11"/>
    <p:sldId id="496" r:id="rId12"/>
    <p:sldId id="512" r:id="rId13"/>
    <p:sldId id="464" r:id="rId14"/>
    <p:sldId id="499" r:id="rId15"/>
    <p:sldId id="498" r:id="rId16"/>
    <p:sldId id="500" r:id="rId17"/>
    <p:sldId id="503" r:id="rId18"/>
    <p:sldId id="510" r:id="rId19"/>
    <p:sldId id="504" r:id="rId20"/>
    <p:sldId id="502" r:id="rId21"/>
    <p:sldId id="514" r:id="rId22"/>
    <p:sldId id="506" r:id="rId23"/>
    <p:sldId id="270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  <p:cmAuthor id="2" name="Michael Pushée" initials="MP" lastIdx="3" clrIdx="1">
    <p:extLst>
      <p:ext uri="{19B8F6BF-5375-455C-9EA6-DF929625EA0E}">
        <p15:presenceInfo xmlns:p15="http://schemas.microsoft.com/office/powerpoint/2012/main" userId="Michael Pushé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6588A"/>
    <a:srgbClr val="D09E00"/>
    <a:srgbClr val="FAFF25"/>
    <a:srgbClr val="EDF1F3"/>
    <a:srgbClr val="728E9B"/>
    <a:srgbClr val="7E950E"/>
    <a:srgbClr val="47754E"/>
    <a:srgbClr val="034DA1"/>
    <a:srgbClr val="9AA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44" autoAdjust="0"/>
    <p:restoredTop sz="94533" autoAdjust="0"/>
  </p:normalViewPr>
  <p:slideViewPr>
    <p:cSldViewPr snapToGrid="0">
      <p:cViewPr varScale="1">
        <p:scale>
          <a:sx n="85" d="100"/>
          <a:sy n="85" d="100"/>
        </p:scale>
        <p:origin x="1070" y="72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1-15T17:56:27.240" idx="1">
    <p:pos x="2174" y="600"/>
    <p:text>Wasn´t it discussed that there needs to be an introduction to this page?</p:text>
    <p:extLst>
      <p:ext uri="{C676402C-5697-4E1C-873F-D02D1690AC5C}">
        <p15:threadingInfo xmlns:p15="http://schemas.microsoft.com/office/powerpoint/2012/main" timeZoneBias="-60"/>
      </p:ext>
    </p:extLst>
  </p:cm>
  <p:cm authorId="2" dt="2020-01-15T18:03:57.170" idx="3">
    <p:pos x="816" y="3609"/>
    <p:text>And the link needs to be placed here.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1-15T17:58:09.382" idx="2">
    <p:pos x="2332" y="579"/>
    <p:text>Needs an introduction. ( If this PowerPoint will be avaliable after the webinar. )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12C56-607E-49CA-8BE6-DA215935DD0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D8D429-0168-404D-97A3-538F8B2549D0}">
      <dgm:prSet phldrT="[Text]" custT="1"/>
      <dgm:spPr/>
      <dgm:t>
        <a:bodyPr/>
        <a:lstStyle/>
        <a:p>
          <a:endParaRPr lang="en-US" sz="3600" dirty="0">
            <a:solidFill>
              <a:schemeClr val="tx2"/>
            </a:solidFill>
          </a:endParaRPr>
        </a:p>
      </dgm:t>
    </dgm:pt>
    <dgm:pt modelId="{06979E19-9A18-4690-8DF2-3C87A53C7D66}" type="parTrans" cxnId="{E08D3168-8E5C-4580-BD1F-40C925FC8E72}">
      <dgm:prSet/>
      <dgm:spPr/>
      <dgm:t>
        <a:bodyPr/>
        <a:lstStyle/>
        <a:p>
          <a:endParaRPr lang="en-US"/>
        </a:p>
      </dgm:t>
    </dgm:pt>
    <dgm:pt modelId="{5A040F11-543A-4471-BC92-239FA597F277}" type="sibTrans" cxnId="{E08D3168-8E5C-4580-BD1F-40C925FC8E72}">
      <dgm:prSet/>
      <dgm:spPr/>
      <dgm:t>
        <a:bodyPr/>
        <a:lstStyle/>
        <a:p>
          <a:endParaRPr lang="en-US"/>
        </a:p>
      </dgm:t>
    </dgm:pt>
    <dgm:pt modelId="{269D2603-58D2-4647-8B86-E84C61BBE787}">
      <dgm:prSet phldrT="[Text]" custT="1"/>
      <dgm:spPr/>
      <dgm:t>
        <a:bodyPr/>
        <a:lstStyle/>
        <a:p>
          <a:endParaRPr lang="en-US" sz="3600" dirty="0"/>
        </a:p>
      </dgm:t>
    </dgm:pt>
    <dgm:pt modelId="{79234E50-1454-4ECE-BA0B-5DD2A74349B6}" type="parTrans" cxnId="{E898A7EB-17BA-4EDB-9406-2E7F3E2F04DC}">
      <dgm:prSet/>
      <dgm:spPr/>
      <dgm:t>
        <a:bodyPr/>
        <a:lstStyle/>
        <a:p>
          <a:endParaRPr lang="en-US"/>
        </a:p>
      </dgm:t>
    </dgm:pt>
    <dgm:pt modelId="{53117788-41AE-4267-95E6-7167F3CAA620}" type="sibTrans" cxnId="{E898A7EB-17BA-4EDB-9406-2E7F3E2F04DC}">
      <dgm:prSet/>
      <dgm:spPr/>
      <dgm:t>
        <a:bodyPr/>
        <a:lstStyle/>
        <a:p>
          <a:endParaRPr lang="en-US"/>
        </a:p>
      </dgm:t>
    </dgm:pt>
    <dgm:pt modelId="{20779246-3371-44B4-BAD3-737811409081}">
      <dgm:prSet phldrT="[Text]" custT="1"/>
      <dgm:spPr/>
      <dgm:t>
        <a:bodyPr/>
        <a:lstStyle/>
        <a:p>
          <a:endParaRPr lang="en-US" sz="3600" dirty="0"/>
        </a:p>
      </dgm:t>
    </dgm:pt>
    <dgm:pt modelId="{339BF2B7-9153-4C51-B803-CE06D700FEED}" type="parTrans" cxnId="{42083FA2-8E39-4508-942F-A330E95C4226}">
      <dgm:prSet/>
      <dgm:spPr/>
      <dgm:t>
        <a:bodyPr/>
        <a:lstStyle/>
        <a:p>
          <a:endParaRPr lang="en-US"/>
        </a:p>
      </dgm:t>
    </dgm:pt>
    <dgm:pt modelId="{29B4E6E2-2F99-4771-BDC4-C323122EE8F6}" type="sibTrans" cxnId="{42083FA2-8E39-4508-942F-A330E95C4226}">
      <dgm:prSet/>
      <dgm:spPr/>
      <dgm:t>
        <a:bodyPr/>
        <a:lstStyle/>
        <a:p>
          <a:endParaRPr lang="en-US"/>
        </a:p>
      </dgm:t>
    </dgm:pt>
    <dgm:pt modelId="{1B399DEC-11BB-44C0-B41E-E87098247BD7}" type="pres">
      <dgm:prSet presAssocID="{EDD12C56-607E-49CA-8BE6-DA215935DD03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C6B124-6FBF-425E-A263-D3F60C5394CF}" type="pres">
      <dgm:prSet presAssocID="{EDD12C56-607E-49CA-8BE6-DA215935DD03}" presName="arrow" presStyleLbl="bgShp" presStyleIdx="0" presStyleCnt="1" custScaleX="113278" custLinFactNeighborX="0" custLinFactNeighborY="-274"/>
      <dgm:spPr>
        <a:gradFill rotWithShape="0">
          <a:gsLst>
            <a:gs pos="100000">
              <a:schemeClr val="bg1"/>
            </a:gs>
            <a:gs pos="5000">
              <a:srgbClr val="16588A"/>
            </a:gs>
          </a:gsLst>
          <a:lin ang="5400000" scaled="1"/>
        </a:gradFill>
      </dgm:spPr>
    </dgm:pt>
    <dgm:pt modelId="{BB0AEBA1-8EB3-4ADC-82EA-18C467976AF9}" type="pres">
      <dgm:prSet presAssocID="{EDD12C56-607E-49CA-8BE6-DA215935DD03}" presName="arrowDiagram3" presStyleCnt="0"/>
      <dgm:spPr/>
    </dgm:pt>
    <dgm:pt modelId="{1039665D-7CEE-42D3-9B84-3744E1DE0CEE}" type="pres">
      <dgm:prSet presAssocID="{4CD8D429-0168-404D-97A3-538F8B2549D0}" presName="bullet3a" presStyleLbl="node1" presStyleIdx="0" presStyleCnt="3" custLinFactNeighborX="-22095" custLinFactNeighborY="-12119"/>
      <dgm:spPr>
        <a:noFill/>
        <a:ln>
          <a:noFill/>
        </a:ln>
      </dgm:spPr>
    </dgm:pt>
    <dgm:pt modelId="{805A8D1F-07FC-4409-8C6D-3A2EB0AF5F71}" type="pres">
      <dgm:prSet presAssocID="{4CD8D429-0168-404D-97A3-538F8B2549D0}" presName="textBox3a" presStyleLbl="revTx" presStyleIdx="0" presStyleCnt="3" custScaleX="112451" custScaleY="34836" custLinFactNeighborX="-46467" custLinFactNeighborY="-148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861EB-5473-447A-BD0D-19C9F82C8209}" type="pres">
      <dgm:prSet presAssocID="{269D2603-58D2-4647-8B86-E84C61BBE787}" presName="bullet3b" presStyleLbl="node1" presStyleIdx="1" presStyleCnt="3" custLinFactX="100000" custLinFactY="-7737" custLinFactNeighborX="157114" custLinFactNeighborY="-100000"/>
      <dgm:spPr>
        <a:noFill/>
        <a:ln>
          <a:noFill/>
        </a:ln>
      </dgm:spPr>
    </dgm:pt>
    <dgm:pt modelId="{2576E796-FE78-4676-AA12-3C68BEB0DAEA}" type="pres">
      <dgm:prSet presAssocID="{269D2603-58D2-4647-8B86-E84C61BBE787}" presName="textBox3b" presStyleLbl="revTx" presStyleIdx="1" presStyleCnt="3" custScaleX="105218" custScaleY="17752" custLinFactNeighborX="-48198" custLinFactNeighborY="-26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DEFCA-51EF-40ED-8F2E-293BE264FD9D}" type="pres">
      <dgm:prSet presAssocID="{20779246-3371-44B4-BAD3-737811409081}" presName="bullet3c" presStyleLbl="node1" presStyleIdx="2" presStyleCnt="3" custLinFactX="100000" custLinFactNeighborX="151669" custLinFactNeighborY="-51045"/>
      <dgm:spPr>
        <a:noFill/>
        <a:ln>
          <a:noFill/>
        </a:ln>
      </dgm:spPr>
    </dgm:pt>
    <dgm:pt modelId="{8B47D6A8-4D0A-4702-898A-B74370295EB7}" type="pres">
      <dgm:prSet presAssocID="{20779246-3371-44B4-BAD3-737811409081}" presName="textBox3c" presStyleLbl="revTx" presStyleIdx="2" presStyleCnt="3" custScaleX="109594" custScaleY="13845" custLinFactNeighborX="-39184" custLinFactNeighborY="-334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14F19B-37CB-4AD4-8F55-B9DAFED360E4}" type="presOf" srcId="{20779246-3371-44B4-BAD3-737811409081}" destId="{8B47D6A8-4D0A-4702-898A-B74370295EB7}" srcOrd="0" destOrd="0" presId="urn:microsoft.com/office/officeart/2005/8/layout/arrow2"/>
    <dgm:cxn modelId="{42083FA2-8E39-4508-942F-A330E95C4226}" srcId="{EDD12C56-607E-49CA-8BE6-DA215935DD03}" destId="{20779246-3371-44B4-BAD3-737811409081}" srcOrd="2" destOrd="0" parTransId="{339BF2B7-9153-4C51-B803-CE06D700FEED}" sibTransId="{29B4E6E2-2F99-4771-BDC4-C323122EE8F6}"/>
    <dgm:cxn modelId="{E08D3168-8E5C-4580-BD1F-40C925FC8E72}" srcId="{EDD12C56-607E-49CA-8BE6-DA215935DD03}" destId="{4CD8D429-0168-404D-97A3-538F8B2549D0}" srcOrd="0" destOrd="0" parTransId="{06979E19-9A18-4690-8DF2-3C87A53C7D66}" sibTransId="{5A040F11-543A-4471-BC92-239FA597F277}"/>
    <dgm:cxn modelId="{E0BAC8AD-E985-4F88-91B9-447D17B73007}" type="presOf" srcId="{269D2603-58D2-4647-8B86-E84C61BBE787}" destId="{2576E796-FE78-4676-AA12-3C68BEB0DAEA}" srcOrd="0" destOrd="0" presId="urn:microsoft.com/office/officeart/2005/8/layout/arrow2"/>
    <dgm:cxn modelId="{E898A7EB-17BA-4EDB-9406-2E7F3E2F04DC}" srcId="{EDD12C56-607E-49CA-8BE6-DA215935DD03}" destId="{269D2603-58D2-4647-8B86-E84C61BBE787}" srcOrd="1" destOrd="0" parTransId="{79234E50-1454-4ECE-BA0B-5DD2A74349B6}" sibTransId="{53117788-41AE-4267-95E6-7167F3CAA620}"/>
    <dgm:cxn modelId="{AB0DB9D7-8920-42AA-A531-690A56060B7F}" type="presOf" srcId="{EDD12C56-607E-49CA-8BE6-DA215935DD03}" destId="{1B399DEC-11BB-44C0-B41E-E87098247BD7}" srcOrd="0" destOrd="0" presId="urn:microsoft.com/office/officeart/2005/8/layout/arrow2"/>
    <dgm:cxn modelId="{76A023DD-9976-41D2-A15F-AD2D7CDBA22A}" type="presOf" srcId="{4CD8D429-0168-404D-97A3-538F8B2549D0}" destId="{805A8D1F-07FC-4409-8C6D-3A2EB0AF5F71}" srcOrd="0" destOrd="0" presId="urn:microsoft.com/office/officeart/2005/8/layout/arrow2"/>
    <dgm:cxn modelId="{5D4913AB-5759-4088-B74B-F00230137AA8}" type="presParOf" srcId="{1B399DEC-11BB-44C0-B41E-E87098247BD7}" destId="{74C6B124-6FBF-425E-A263-D3F60C5394CF}" srcOrd="0" destOrd="0" presId="urn:microsoft.com/office/officeart/2005/8/layout/arrow2"/>
    <dgm:cxn modelId="{1DCB368E-64FB-46BD-893B-081BF828787A}" type="presParOf" srcId="{1B399DEC-11BB-44C0-B41E-E87098247BD7}" destId="{BB0AEBA1-8EB3-4ADC-82EA-18C467976AF9}" srcOrd="1" destOrd="0" presId="urn:microsoft.com/office/officeart/2005/8/layout/arrow2"/>
    <dgm:cxn modelId="{C0E233DC-D617-49FC-AE31-4F26BF6187A4}" type="presParOf" srcId="{BB0AEBA1-8EB3-4ADC-82EA-18C467976AF9}" destId="{1039665D-7CEE-42D3-9B84-3744E1DE0CEE}" srcOrd="0" destOrd="0" presId="urn:microsoft.com/office/officeart/2005/8/layout/arrow2"/>
    <dgm:cxn modelId="{6AC7D2E3-58E2-4D53-AD68-1838ED9DFF9F}" type="presParOf" srcId="{BB0AEBA1-8EB3-4ADC-82EA-18C467976AF9}" destId="{805A8D1F-07FC-4409-8C6D-3A2EB0AF5F71}" srcOrd="1" destOrd="0" presId="urn:microsoft.com/office/officeart/2005/8/layout/arrow2"/>
    <dgm:cxn modelId="{E194F180-243E-4465-B797-97F72D316D61}" type="presParOf" srcId="{BB0AEBA1-8EB3-4ADC-82EA-18C467976AF9}" destId="{DFF861EB-5473-447A-BD0D-19C9F82C8209}" srcOrd="2" destOrd="0" presId="urn:microsoft.com/office/officeart/2005/8/layout/arrow2"/>
    <dgm:cxn modelId="{719229E7-4BA7-453E-AA34-7C53711DDFB3}" type="presParOf" srcId="{BB0AEBA1-8EB3-4ADC-82EA-18C467976AF9}" destId="{2576E796-FE78-4676-AA12-3C68BEB0DAEA}" srcOrd="3" destOrd="0" presId="urn:microsoft.com/office/officeart/2005/8/layout/arrow2"/>
    <dgm:cxn modelId="{3D113792-D711-481D-A446-DA6D829A44EE}" type="presParOf" srcId="{BB0AEBA1-8EB3-4ADC-82EA-18C467976AF9}" destId="{92DDEFCA-51EF-40ED-8F2E-293BE264FD9D}" srcOrd="4" destOrd="0" presId="urn:microsoft.com/office/officeart/2005/8/layout/arrow2"/>
    <dgm:cxn modelId="{9751F1E4-6CC3-4DB8-A6AA-4A5C7B6F6D76}" type="presParOf" srcId="{BB0AEBA1-8EB3-4ADC-82EA-18C467976AF9}" destId="{8B47D6A8-4D0A-4702-898A-B74370295EB7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16/01/2020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16/01/2020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753795" y="2517547"/>
            <a:ext cx="3630315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/>
              <a:t>Thank you</a:t>
            </a:r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16/01/2020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‹#›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everis-rpam/RPaM-Ontology/blob/v1.1.0/02-Conceptual_Data_Model/RPaM.EAP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everis-rpam/RPaM-Ontology/blob/v1.1.0/02-Conceptual_Data_Model/RPaM.EAP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RPaM-Ontology/blob/v1.1.0/02-Conceptual_Data_Model/RPaM.EAP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comments" Target="../comments/commen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11" Type="http://schemas.openxmlformats.org/officeDocument/2006/relationships/comments" Target="../comments/comment2.xml"/><Relationship Id="rId5" Type="http://schemas.openxmlformats.org/officeDocument/2006/relationships/image" Target="../media/image29.pn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everis-rpam/RPaM-Ontology/blob/v1.1.0/02-Conceptual_Data_Model/RPaM.EAP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everis-rpam/RPaM-Ontology/wiki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65100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528563" y="3894775"/>
            <a:ext cx="1236997" cy="338137"/>
          </a:xfrm>
        </p:spPr>
        <p:txBody>
          <a:bodyPr/>
          <a:lstStyle/>
          <a:p>
            <a:r>
              <a:rPr lang="en-GB" noProof="0" dirty="0">
                <a:latin typeface="+mn-lt"/>
              </a:rPr>
              <a:t>DIGIT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101612" y="4181095"/>
            <a:ext cx="2073499" cy="957273"/>
          </a:xfrm>
        </p:spPr>
        <p:txBody>
          <a:bodyPr/>
          <a:lstStyle/>
          <a:p>
            <a:r>
              <a:rPr lang="en-GB" noProof="0" dirty="0">
                <a:latin typeface="+mn-lt"/>
              </a:rPr>
              <a:t>WEBINAR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381501" y="5448301"/>
            <a:ext cx="4466158" cy="1237406"/>
          </a:xfr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GB" sz="1800" dirty="0">
                <a:solidFill>
                  <a:srgbClr val="034DA1"/>
                </a:solidFill>
                <a:latin typeface="+mn-lt"/>
                <a:cs typeface="+mn-cs"/>
              </a:rPr>
              <a:t>Proof of Concept for Representation Powers and Mandates Ontology </a:t>
            </a:r>
          </a:p>
          <a:p>
            <a:pPr algn="r"/>
            <a:r>
              <a:rPr lang="en-GB" b="0" noProof="0" dirty="0">
                <a:latin typeface="+mn-lt"/>
              </a:rPr>
              <a:t>Webinar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3" y="6365840"/>
            <a:ext cx="2702256" cy="319867"/>
          </a:xfrm>
        </p:spPr>
        <p:txBody>
          <a:bodyPr/>
          <a:lstStyle/>
          <a:p>
            <a:r>
              <a:rPr lang="en-GB" sz="1700" dirty="0">
                <a:latin typeface="+mn-lt"/>
              </a:rPr>
              <a:t>January 16th </a:t>
            </a:r>
            <a:r>
              <a:rPr lang="en-GB" sz="1700" dirty="0" smtClean="0">
                <a:latin typeface="+mn-lt"/>
              </a:rPr>
              <a:t>2020</a:t>
            </a:r>
            <a:endParaRPr lang="en-GB" sz="17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3534B18-1169-4C3B-A707-285AEC0CFA86}"/>
              </a:ext>
            </a:extLst>
          </p:cNvPr>
          <p:cNvSpPr/>
          <p:nvPr/>
        </p:nvSpPr>
        <p:spPr>
          <a:xfrm>
            <a:off x="1291039" y="4907535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34DA1"/>
                </a:solidFill>
              </a:rPr>
              <a:t>RPaM PoC</a:t>
            </a:r>
          </a:p>
        </p:txBody>
      </p:sp>
      <p:pic>
        <p:nvPicPr>
          <p:cNvPr id="2050" name="Picture 2" descr="Image result for european commission">
            <a:extLst>
              <a:ext uri="{FF2B5EF4-FFF2-40B4-BE49-F238E27FC236}">
                <a16:creationId xmlns="" xmlns:a16="http://schemas.microsoft.com/office/drawing/2014/main" id="{EA67D8DA-0A66-4049-8231-4BD92EB2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936"/>
            <a:ext cx="2812062" cy="6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406" r="2036" b="3515"/>
          <a:stretch/>
        </p:blipFill>
        <p:spPr>
          <a:xfrm>
            <a:off x="2348659" y="1529275"/>
            <a:ext cx="4271551" cy="5151948"/>
          </a:xfrm>
          <a:prstGeom prst="rect">
            <a:avLst/>
          </a:prstGeom>
          <a:ln w="6350">
            <a:solidFill>
              <a:schemeClr val="bg2">
                <a:lumMod val="75000"/>
              </a:schemeClr>
            </a:solidFill>
          </a:ln>
        </p:spPr>
      </p:pic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 smtClean="0"/>
              <a:t>Model stabilisation </a:t>
            </a:r>
            <a:r>
              <a:rPr lang="en-GB" sz="1800" dirty="0"/>
              <a:t>–</a:t>
            </a:r>
            <a:r>
              <a:rPr lang="en-GB" sz="1800" dirty="0" smtClean="0"/>
              <a:t> </a:t>
            </a:r>
            <a:r>
              <a:rPr lang="en-GB" sz="1800" dirty="0"/>
              <a:t>Mandate</a:t>
            </a:r>
          </a:p>
          <a:p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6831257" y="1481663"/>
            <a:ext cx="2171076" cy="5199555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7" name="Rectangle 16"/>
          <p:cNvSpPr/>
          <p:nvPr/>
        </p:nvSpPr>
        <p:spPr>
          <a:xfrm>
            <a:off x="3778474" y="2912150"/>
            <a:ext cx="466725" cy="102156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1365" y="2047521"/>
            <a:ext cx="600075" cy="93608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41490" y="4550450"/>
            <a:ext cx="466725" cy="73398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08190" y="4731425"/>
            <a:ext cx="696938" cy="7993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11365" y="4861600"/>
            <a:ext cx="696938" cy="7993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508190" y="5065291"/>
            <a:ext cx="696938" cy="79932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10053" y="1481666"/>
            <a:ext cx="6538477" cy="5215751"/>
            <a:chOff x="1024373" y="1530243"/>
            <a:chExt cx="6538477" cy="521575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373" y="1530243"/>
              <a:ext cx="6538477" cy="521575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106485" y="2164079"/>
              <a:ext cx="319087" cy="132399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03487" y="2216150"/>
              <a:ext cx="476463" cy="13676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06485" y="4775200"/>
              <a:ext cx="519615" cy="13676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38568" y="1945570"/>
              <a:ext cx="519615" cy="13676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2205" y="3314700"/>
              <a:ext cx="476463" cy="136764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44905" y="3423594"/>
              <a:ext cx="368145" cy="81606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34522" y="4367768"/>
            <a:ext cx="2017183" cy="2082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 smtClean="0">
                <a:solidFill>
                  <a:schemeClr val="accent1"/>
                </a:solidFill>
              </a:rPr>
              <a:t>Added</a:t>
            </a:r>
            <a:r>
              <a:rPr lang="es-ES" sz="1600" dirty="0" smtClean="0">
                <a:solidFill>
                  <a:schemeClr val="accent1"/>
                </a:solidFill>
              </a:rPr>
              <a:t>:</a:t>
            </a:r>
          </a:p>
          <a:p>
            <a:pPr>
              <a:lnSpc>
                <a:spcPts val="1000"/>
              </a:lnSpc>
            </a:pPr>
            <a:endParaRPr lang="es-ES" sz="1600" dirty="0" smtClean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Power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Source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Type</a:t>
            </a:r>
            <a:endParaRPr lang="es-ES" sz="1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Power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Originated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By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Role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Belongs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to New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version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of 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CCEV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32473" y="1588205"/>
            <a:ext cx="1770179" cy="2082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rgbClr val="D09E00"/>
                </a:solidFill>
              </a:rPr>
              <a:t>Phased</a:t>
            </a:r>
            <a:r>
              <a:rPr lang="es-ES" sz="1600" dirty="0">
                <a:solidFill>
                  <a:srgbClr val="D09E00"/>
                </a:solidFill>
              </a:rPr>
              <a:t> </a:t>
            </a:r>
            <a:r>
              <a:rPr lang="es-ES" sz="1600" dirty="0" err="1">
                <a:solidFill>
                  <a:srgbClr val="D09E00"/>
                </a:solidFill>
              </a:rPr>
              <a:t>out</a:t>
            </a:r>
            <a:r>
              <a:rPr lang="es-ES" sz="1600" dirty="0" smtClean="0">
                <a:solidFill>
                  <a:srgbClr val="D09E00"/>
                </a:solidFill>
              </a:rPr>
              <a:t>:</a:t>
            </a:r>
          </a:p>
          <a:p>
            <a:pPr>
              <a:lnSpc>
                <a:spcPts val="1000"/>
              </a:lnSpc>
            </a:pPr>
            <a:endParaRPr lang="es-ES" sz="1600" dirty="0">
              <a:solidFill>
                <a:srgbClr val="D09E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Type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skos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Agent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: Proxy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Power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Type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Event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Type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Object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Type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450669" y="914400"/>
            <a:ext cx="581332" cy="384175"/>
          </a:xfrm>
        </p:spPr>
        <p:txBody>
          <a:bodyPr/>
          <a:lstStyle/>
          <a:p>
            <a:r>
              <a:rPr lang="en-GB" b="1" dirty="0" smtClean="0"/>
              <a:t>2.2</a:t>
            </a:r>
            <a:endParaRPr lang="en-GB" b="1" noProof="0" dirty="0"/>
          </a:p>
        </p:txBody>
      </p:sp>
    </p:spTree>
    <p:extLst>
      <p:ext uri="{BB962C8B-B14F-4D97-AF65-F5344CB8AC3E}">
        <p14:creationId xmlns:p14="http://schemas.microsoft.com/office/powerpoint/2010/main" val="127287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/>
              <a:t>Model stabilisation </a:t>
            </a:r>
            <a:r>
              <a:rPr lang="en-GB" sz="1800" dirty="0" smtClean="0"/>
              <a:t>– Mandate Request</a:t>
            </a:r>
            <a:endParaRPr lang="en-GB" sz="1800" dirty="0"/>
          </a:p>
          <a:p>
            <a:endParaRPr lang="en-GB" sz="1800" dirty="0"/>
          </a:p>
        </p:txBody>
      </p:sp>
      <p:sp>
        <p:nvSpPr>
          <p:cNvPr id="13" name="Shape 463"/>
          <p:cNvSpPr/>
          <p:nvPr/>
        </p:nvSpPr>
        <p:spPr>
          <a:xfrm rot="10800000" flipH="1">
            <a:off x="6055596" y="1481662"/>
            <a:ext cx="2643904" cy="5333121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19" name="Picture 18">
            <a:hlinkClick r:id="rId2"/>
            <a:extLst>
              <a:ext uri="{FF2B5EF4-FFF2-40B4-BE49-F238E27FC236}">
                <a16:creationId xmlns="" xmlns:a16="http://schemas.microsoft.com/office/drawing/2014/main" id="{0A3FDD01-3DC2-4402-A680-C9658ABF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619" y="6255981"/>
            <a:ext cx="865375" cy="3810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3" y="1481664"/>
            <a:ext cx="5752865" cy="5333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56935" y="3825239"/>
            <a:ext cx="386154" cy="137161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9035" y="3168577"/>
            <a:ext cx="1223963" cy="119063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00331" y="3235729"/>
            <a:ext cx="469198" cy="139931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823460" y="3109607"/>
            <a:ext cx="1051169" cy="185653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68475" y="1595467"/>
            <a:ext cx="2495976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 smtClean="0">
                <a:solidFill>
                  <a:schemeClr val="accent1"/>
                </a:solidFill>
              </a:rPr>
              <a:t>Added</a:t>
            </a:r>
            <a:r>
              <a:rPr lang="es-ES" sz="1600" dirty="0" smtClean="0">
                <a:solidFill>
                  <a:schemeClr val="accent1"/>
                </a:solidFill>
              </a:rPr>
              <a:t>:</a:t>
            </a:r>
          </a:p>
          <a:p>
            <a:pPr>
              <a:lnSpc>
                <a:spcPts val="1000"/>
              </a:lnSpc>
            </a:pPr>
            <a:endParaRPr lang="es-ES" sz="1600" b="1" dirty="0" smtClean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“Mandate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Expected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” to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allow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a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service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provider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to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specify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if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information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mandate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is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expected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response.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Issuer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Recipient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Relying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Service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Provider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450669" y="914400"/>
            <a:ext cx="581332" cy="384175"/>
          </a:xfrm>
        </p:spPr>
        <p:txBody>
          <a:bodyPr/>
          <a:lstStyle/>
          <a:p>
            <a:r>
              <a:rPr lang="en-GB" b="1" dirty="0" smtClean="0"/>
              <a:t>2.3</a:t>
            </a:r>
            <a:endParaRPr lang="en-GB" b="1" noProof="0" dirty="0"/>
          </a:p>
        </p:txBody>
      </p:sp>
    </p:spTree>
    <p:extLst>
      <p:ext uri="{BB962C8B-B14F-4D97-AF65-F5344CB8AC3E}">
        <p14:creationId xmlns:p14="http://schemas.microsoft.com/office/powerpoint/2010/main" val="28595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/>
              <a:t>Model stabilisation </a:t>
            </a:r>
            <a:r>
              <a:rPr lang="en-GB" sz="1800" dirty="0" smtClean="0"/>
              <a:t>– Mandate Response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19" name="Picture 18">
            <a:hlinkClick r:id="rId2"/>
            <a:extLst>
              <a:ext uri="{FF2B5EF4-FFF2-40B4-BE49-F238E27FC236}">
                <a16:creationId xmlns="" xmlns:a16="http://schemas.microsoft.com/office/drawing/2014/main" id="{0A3FDD01-3DC2-4402-A680-C9658ABF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708" y="6179784"/>
            <a:ext cx="865375" cy="381001"/>
          </a:xfrm>
          <a:prstGeom prst="rect">
            <a:avLst/>
          </a:prstGeom>
        </p:spPr>
      </p:pic>
      <p:sp>
        <p:nvSpPr>
          <p:cNvPr id="13" name="Shape 463"/>
          <p:cNvSpPr/>
          <p:nvPr/>
        </p:nvSpPr>
        <p:spPr>
          <a:xfrm rot="10800000" flipH="1">
            <a:off x="5417943" y="1422397"/>
            <a:ext cx="3590589" cy="5258821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7" y="1422398"/>
            <a:ext cx="4875909" cy="5271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30823" y="1638091"/>
            <a:ext cx="30099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1"/>
                </a:solidFill>
              </a:rPr>
              <a:t>Added:</a:t>
            </a:r>
          </a:p>
          <a:p>
            <a:pPr>
              <a:lnSpc>
                <a:spcPts val="1000"/>
              </a:lnSpc>
            </a:pPr>
            <a:endParaRPr lang="en-GB" sz="1600" dirty="0" smtClean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“Mandate Expected” to allow a service provider to specify if the information in the mandate is expected in the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Issuer.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Recipient.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accent6">
                    <a:lumMod val="50000"/>
                  </a:schemeClr>
                </a:solidFill>
              </a:rPr>
              <a:t>Mandate Provider.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11210" y="2368477"/>
            <a:ext cx="746365" cy="13659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05051" y="2914650"/>
            <a:ext cx="406160" cy="123825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52625" y="3467100"/>
            <a:ext cx="352426" cy="123825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450669" y="914400"/>
            <a:ext cx="581332" cy="384175"/>
          </a:xfrm>
        </p:spPr>
        <p:txBody>
          <a:bodyPr/>
          <a:lstStyle/>
          <a:p>
            <a:r>
              <a:rPr lang="en-GB" b="1" dirty="0" smtClean="0"/>
              <a:t>2.4</a:t>
            </a:r>
            <a:endParaRPr lang="en-GB" b="1" noProof="0" dirty="0"/>
          </a:p>
        </p:txBody>
      </p:sp>
    </p:spTree>
    <p:extLst>
      <p:ext uri="{BB962C8B-B14F-4D97-AF65-F5344CB8AC3E}">
        <p14:creationId xmlns:p14="http://schemas.microsoft.com/office/powerpoint/2010/main" val="64889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dirty="0" smtClean="0"/>
              <a:t>RPaM XSD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2" y="1767119"/>
            <a:ext cx="8622740" cy="4546536"/>
          </a:xfrm>
          <a:prstGeom prst="rect">
            <a:avLst/>
          </a:prstGeom>
        </p:spPr>
      </p:pic>
      <p:pic>
        <p:nvPicPr>
          <p:cNvPr id="19" name="Picture 18">
            <a:hlinkClick r:id="rId3"/>
            <a:extLst>
              <a:ext uri="{FF2B5EF4-FFF2-40B4-BE49-F238E27FC236}">
                <a16:creationId xmlns="" xmlns:a16="http://schemas.microsoft.com/office/drawing/2014/main" id="{0A3FDD01-3DC2-4402-A680-C9658ABF8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7" y="5729146"/>
            <a:ext cx="865375" cy="381001"/>
          </a:xfrm>
          <a:prstGeom prst="rect">
            <a:avLst/>
          </a:prstGeom>
        </p:spPr>
      </p:pic>
      <p:sp>
        <p:nvSpPr>
          <p:cNvPr id="12" name="Shape 463"/>
          <p:cNvSpPr/>
          <p:nvPr/>
        </p:nvSpPr>
        <p:spPr>
          <a:xfrm rot="10800000" flipH="1">
            <a:off x="126011" y="1622737"/>
            <a:ext cx="8882522" cy="48166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8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450669" y="914400"/>
            <a:ext cx="581332" cy="384175"/>
          </a:xfrm>
        </p:spPr>
        <p:txBody>
          <a:bodyPr/>
          <a:lstStyle/>
          <a:p>
            <a:r>
              <a:rPr lang="en-GB" b="1" dirty="0" smtClean="0"/>
              <a:t>2.5</a:t>
            </a:r>
            <a:endParaRPr lang="en-GB" b="1" noProof="0" dirty="0"/>
          </a:p>
        </p:txBody>
      </p:sp>
    </p:spTree>
    <p:extLst>
      <p:ext uri="{BB962C8B-B14F-4D97-AF65-F5344CB8AC3E}">
        <p14:creationId xmlns:p14="http://schemas.microsoft.com/office/powerpoint/2010/main" val="19804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03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62757" y="4468705"/>
            <a:ext cx="1552784" cy="406298"/>
          </a:xfrm>
        </p:spPr>
        <p:txBody>
          <a:bodyPr/>
          <a:lstStyle/>
          <a:p>
            <a:r>
              <a:rPr lang="en-GB" b="1" noProof="0" dirty="0" smtClean="0"/>
              <a:t>Live Demo</a:t>
            </a:r>
            <a:endParaRPr lang="en-GB" b="1" noProof="0" dirty="0"/>
          </a:p>
        </p:txBody>
      </p:sp>
    </p:spTree>
    <p:extLst>
      <p:ext uri="{BB962C8B-B14F-4D97-AF65-F5344CB8AC3E}">
        <p14:creationId xmlns:p14="http://schemas.microsoft.com/office/powerpoint/2010/main" val="22388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8019" y="2038165"/>
            <a:ext cx="5630344" cy="4158404"/>
            <a:chOff x="158020" y="2049692"/>
            <a:chExt cx="5630344" cy="4158404"/>
          </a:xfrm>
        </p:grpSpPr>
        <p:sp>
          <p:nvSpPr>
            <p:cNvPr id="46" name="Shape 463"/>
            <p:cNvSpPr/>
            <p:nvPr/>
          </p:nvSpPr>
          <p:spPr>
            <a:xfrm rot="10800000" flipH="1">
              <a:off x="158020" y="2049692"/>
              <a:ext cx="5630344" cy="4158404"/>
            </a:xfrm>
            <a:prstGeom prst="rect">
              <a:avLst/>
            </a:prstGeom>
            <a:solidFill>
              <a:schemeClr val="bg1"/>
            </a:solidFill>
            <a:ln w="6350" cap="flat">
              <a:solidFill>
                <a:srgbClr val="16588A"/>
              </a:solidFill>
              <a:prstDash val="dot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32102" y="2734761"/>
              <a:ext cx="5242234" cy="3263682"/>
              <a:chOff x="141991" y="1716726"/>
              <a:chExt cx="7518942" cy="5402212"/>
            </a:xfrm>
          </p:grpSpPr>
          <p:sp>
            <p:nvSpPr>
              <p:cNvPr id="29" name="Left Arrow 28"/>
              <p:cNvSpPr/>
              <p:nvPr/>
            </p:nvSpPr>
            <p:spPr>
              <a:xfrm rot="10800000">
                <a:off x="4216906" y="1745744"/>
                <a:ext cx="631425" cy="326808"/>
              </a:xfrm>
              <a:prstGeom prst="leftArrow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30" name="Left Arrow 29"/>
              <p:cNvSpPr/>
              <p:nvPr/>
            </p:nvSpPr>
            <p:spPr>
              <a:xfrm>
                <a:off x="4246750" y="1906201"/>
                <a:ext cx="631424" cy="338641"/>
              </a:xfrm>
              <a:prstGeom prst="leftArrow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32" name="Left Arrow 31"/>
              <p:cNvSpPr/>
              <p:nvPr/>
            </p:nvSpPr>
            <p:spPr>
              <a:xfrm rot="10800000">
                <a:off x="1729076" y="1942772"/>
                <a:ext cx="521065" cy="326807"/>
              </a:xfrm>
              <a:prstGeom prst="leftArrow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33" name="Left Arrow 32"/>
              <p:cNvSpPr/>
              <p:nvPr/>
            </p:nvSpPr>
            <p:spPr>
              <a:xfrm rot="5400000">
                <a:off x="2753099" y="2463161"/>
                <a:ext cx="467464" cy="309908"/>
              </a:xfrm>
              <a:prstGeom prst="leftArrow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34" name="Left Arrow 33"/>
              <p:cNvSpPr/>
              <p:nvPr/>
            </p:nvSpPr>
            <p:spPr>
              <a:xfrm>
                <a:off x="1699232" y="1716726"/>
                <a:ext cx="521067" cy="326809"/>
              </a:xfrm>
              <a:prstGeom prst="leftArrow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35" name="Left Arrow 34"/>
              <p:cNvSpPr/>
              <p:nvPr/>
            </p:nvSpPr>
            <p:spPr>
              <a:xfrm rot="16200000">
                <a:off x="3210466" y="2443387"/>
                <a:ext cx="467462" cy="349445"/>
              </a:xfrm>
              <a:prstGeom prst="leftArrow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991" y="1733043"/>
                <a:ext cx="6642100" cy="4694611"/>
              </a:xfrm>
              <a:prstGeom prst="rect">
                <a:avLst/>
              </a:prstGeom>
            </p:spPr>
          </p:pic>
          <p:pic>
            <p:nvPicPr>
              <p:cNvPr id="37" name="Picture 36" descr="Image result for austria fla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3703" y="1906201"/>
                <a:ext cx="739549" cy="56667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37" descr="Image result for finland fla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5738139" y="1867429"/>
                <a:ext cx="912365" cy="567348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4177" y="5445554"/>
                <a:ext cx="511473" cy="511473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5559259" y="4799758"/>
                <a:ext cx="2101674" cy="2319180"/>
              </a:xfrm>
              <a:prstGeom prst="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 smtClean="0">
                  <a:solidFill>
                    <a:srgbClr val="728E9B"/>
                  </a:solidFill>
                </a:endParaRPr>
              </a:p>
              <a:p>
                <a:pPr algn="ctr"/>
                <a:endParaRPr lang="en-GB" dirty="0">
                  <a:solidFill>
                    <a:srgbClr val="728E9B"/>
                  </a:solidFill>
                </a:endParaRPr>
              </a:p>
              <a:p>
                <a:pPr algn="ctr"/>
                <a:r>
                  <a:rPr lang="en-GB" sz="2000" b="1" dirty="0" smtClean="0">
                    <a:solidFill>
                      <a:srgbClr val="728E9B"/>
                    </a:solidFill>
                  </a:rPr>
                  <a:t>RPaM Ontology</a:t>
                </a:r>
                <a:endParaRPr lang="en-GB" sz="2000" b="1" dirty="0">
                  <a:solidFill>
                    <a:srgbClr val="728E9B"/>
                  </a:solidFill>
                </a:endParaRPr>
              </a:p>
            </p:txBody>
          </p:sp>
          <p:pic>
            <p:nvPicPr>
              <p:cNvPr id="44" name="Picture 43" descr="Image result for nifi logo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8741" y="5176678"/>
                <a:ext cx="1243525" cy="524612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74820" y="919329"/>
            <a:ext cx="1426685" cy="348343"/>
          </a:xfrm>
        </p:spPr>
        <p:txBody>
          <a:bodyPr/>
          <a:lstStyle/>
          <a:p>
            <a:r>
              <a:rPr lang="en-GB" sz="1800" dirty="0" smtClean="0"/>
              <a:t>Live Demo</a:t>
            </a:r>
            <a:endParaRPr lang="en-GB" sz="1800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261" y="2901620"/>
            <a:ext cx="2709514" cy="139387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520" y="4111000"/>
            <a:ext cx="1019338" cy="1019338"/>
          </a:xfrm>
          <a:prstGeom prst="rect">
            <a:avLst/>
          </a:prstGeom>
        </p:spPr>
      </p:pic>
      <p:sp>
        <p:nvSpPr>
          <p:cNvPr id="132" name="Rectangle 131"/>
          <p:cNvSpPr/>
          <p:nvPr/>
        </p:nvSpPr>
        <p:spPr>
          <a:xfrm>
            <a:off x="5994802" y="2169824"/>
            <a:ext cx="3052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2 - RPaM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Validation Service</a:t>
            </a:r>
          </a:p>
        </p:txBody>
      </p:sp>
      <p:sp>
        <p:nvSpPr>
          <p:cNvPr id="41" name="Shape 463"/>
          <p:cNvSpPr/>
          <p:nvPr/>
        </p:nvSpPr>
        <p:spPr>
          <a:xfrm rot="10800000" flipH="1">
            <a:off x="5917560" y="2039196"/>
            <a:ext cx="3085310" cy="4157374"/>
          </a:xfrm>
          <a:prstGeom prst="rect">
            <a:avLst/>
          </a:prstGeom>
          <a:noFill/>
          <a:ln w="6350" cap="flat">
            <a:solidFill>
              <a:srgbClr val="16588A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33" name="Rectangle 132"/>
          <p:cNvSpPr/>
          <p:nvPr/>
        </p:nvSpPr>
        <p:spPr>
          <a:xfrm>
            <a:off x="1554767" y="90883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158019" y="1606656"/>
            <a:ext cx="2877281" cy="348343"/>
          </a:xfrm>
        </p:spPr>
        <p:txBody>
          <a:bodyPr/>
          <a:lstStyle/>
          <a:p>
            <a:r>
              <a:rPr lang="en-GB" sz="1800" dirty="0" smtClean="0">
                <a:solidFill>
                  <a:srgbClr val="16588A"/>
                </a:solidFill>
              </a:rPr>
              <a:t>RPAM </a:t>
            </a:r>
            <a:r>
              <a:rPr lang="en-GB" sz="1800" dirty="0" err="1" smtClean="0">
                <a:solidFill>
                  <a:srgbClr val="16588A"/>
                </a:solidFill>
              </a:rPr>
              <a:t>PoC</a:t>
            </a:r>
            <a:r>
              <a:rPr lang="en-GB" sz="1800" dirty="0" smtClean="0">
                <a:solidFill>
                  <a:srgbClr val="16588A"/>
                </a:solidFill>
              </a:rPr>
              <a:t> Solutions</a:t>
            </a:r>
            <a:endParaRPr lang="en-GB" sz="1800" dirty="0">
              <a:solidFill>
                <a:srgbClr val="16588A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6617" y="2169824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1 – RPaM Local Simulation – Use case 1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549" y="2723234"/>
            <a:ext cx="5421667" cy="3371412"/>
            <a:chOff x="158020" y="2039197"/>
            <a:chExt cx="5630344" cy="3498003"/>
          </a:xfrm>
          <a:solidFill>
            <a:schemeClr val="bg1"/>
          </a:solidFill>
        </p:grpSpPr>
        <p:sp>
          <p:nvSpPr>
            <p:cNvPr id="45" name="Shape 463"/>
            <p:cNvSpPr/>
            <p:nvPr/>
          </p:nvSpPr>
          <p:spPr>
            <a:xfrm rot="10800000" flipH="1">
              <a:off x="158020" y="2039197"/>
              <a:ext cx="5630344" cy="3498003"/>
            </a:xfrm>
            <a:prstGeom prst="rect">
              <a:avLst/>
            </a:prstGeom>
            <a:grpFill/>
            <a:ln w="6350" cap="flat">
              <a:noFill/>
              <a:prstDash val="dot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46617" y="2169824"/>
              <a:ext cx="18473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endParaRPr lang="en-GB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1720" y="2826700"/>
              <a:ext cx="5346556" cy="2161108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49" name="Picture 48"/>
          <p:cNvPicPr/>
          <p:nvPr/>
        </p:nvPicPr>
        <p:blipFill>
          <a:blip r:embed="rId10"/>
          <a:stretch>
            <a:fillRect/>
          </a:stretch>
        </p:blipFill>
        <p:spPr>
          <a:xfrm>
            <a:off x="273323" y="2901620"/>
            <a:ext cx="5416317" cy="2663517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" name="Oval 1"/>
          <p:cNvSpPr/>
          <p:nvPr/>
        </p:nvSpPr>
        <p:spPr>
          <a:xfrm>
            <a:off x="395057" y="2198364"/>
            <a:ext cx="351611" cy="327372"/>
          </a:xfrm>
          <a:prstGeom prst="ellipse">
            <a:avLst/>
          </a:prstGeom>
          <a:solidFill>
            <a:srgbClr val="1658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5994802" y="2185746"/>
            <a:ext cx="351611" cy="327372"/>
          </a:xfrm>
          <a:prstGeom prst="ellipse">
            <a:avLst/>
          </a:prstGeom>
          <a:solidFill>
            <a:srgbClr val="1658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04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362159" y="4263054"/>
            <a:ext cx="1743814" cy="406298"/>
          </a:xfrm>
        </p:spPr>
        <p:txBody>
          <a:bodyPr/>
          <a:lstStyle/>
          <a:p>
            <a:r>
              <a:rPr lang="en-GB" sz="1500" b="1" noProof="0" dirty="0" smtClean="0"/>
              <a:t>Results and Considerations for the future</a:t>
            </a:r>
            <a:endParaRPr lang="en-GB" sz="1500" b="1" noProof="0" dirty="0"/>
          </a:p>
        </p:txBody>
      </p:sp>
    </p:spTree>
    <p:extLst>
      <p:ext uri="{BB962C8B-B14F-4D97-AF65-F5344CB8AC3E}">
        <p14:creationId xmlns:p14="http://schemas.microsoft.com/office/powerpoint/2010/main" val="213681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7119" y="6023824"/>
            <a:ext cx="5298684" cy="4667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" name="Picture 18">
            <a:hlinkClick r:id="rId2"/>
            <a:extLst>
              <a:ext uri="{FF2B5EF4-FFF2-40B4-BE49-F238E27FC236}">
                <a16:creationId xmlns="" xmlns:a16="http://schemas.microsoft.com/office/drawing/2014/main" id="{0A3FDD01-3DC2-4402-A680-C9658ABF8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87" y="6074928"/>
            <a:ext cx="865375" cy="381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7118" y="931944"/>
            <a:ext cx="473132" cy="312988"/>
          </a:xfrm>
        </p:spPr>
        <p:txBody>
          <a:bodyPr/>
          <a:lstStyle/>
          <a:p>
            <a:r>
              <a:rPr lang="es-ES" b="1" dirty="0" smtClean="0"/>
              <a:t>4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93441" y="931944"/>
            <a:ext cx="4370931" cy="348343"/>
          </a:xfrm>
        </p:spPr>
        <p:txBody>
          <a:bodyPr/>
          <a:lstStyle/>
          <a:p>
            <a:r>
              <a:rPr lang="es-ES" sz="1800" dirty="0"/>
              <a:t>Results and </a:t>
            </a:r>
            <a:r>
              <a:rPr lang="es-ES" sz="1800" dirty="0" err="1"/>
              <a:t>C</a:t>
            </a:r>
            <a:r>
              <a:rPr lang="es-ES" sz="1800" dirty="0" err="1" smtClean="0"/>
              <a:t>onsiderations</a:t>
            </a:r>
            <a:r>
              <a:rPr lang="es-ES" sz="1800" dirty="0" smtClean="0"/>
              <a:t> </a:t>
            </a:r>
            <a:r>
              <a:rPr lang="es-ES" sz="1800" dirty="0" err="1"/>
              <a:t>for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future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40913" y="1686209"/>
            <a:ext cx="8153887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err="1" smtClean="0">
                <a:solidFill>
                  <a:schemeClr val="tx2"/>
                </a:solidFill>
              </a:rPr>
              <a:t>Results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</a:rPr>
              <a:t>Artefacts:</a:t>
            </a:r>
            <a:endParaRPr lang="es-ES" sz="1400" dirty="0">
              <a:solidFill>
                <a:schemeClr val="bg2">
                  <a:lumMod val="50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RPaM XML Model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–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XSD.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Transformation Artefacts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–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XSLT.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Validation Artefact – ISO </a:t>
            </a:r>
            <a:r>
              <a:rPr lang="en-GB" sz="1400" dirty="0" err="1" smtClean="0">
                <a:solidFill>
                  <a:schemeClr val="bg2">
                    <a:lumMod val="50000"/>
                  </a:schemeClr>
                </a:solidFill>
              </a:rPr>
              <a:t>Schematron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s-ES" sz="1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</a:rPr>
              <a:t>Solutions: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RPaM Simulation pipeline.</a:t>
            </a:r>
            <a:endParaRPr lang="en-GB" sz="1400" dirty="0">
              <a:solidFill>
                <a:schemeClr val="bg2">
                  <a:lumMod val="50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RPaM Validation Service deployed in the Interoperability Testbed.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Documentation: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Definition of the RPaM Proof of Concept.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RPaM User Manual.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9634" y="6125234"/>
            <a:ext cx="5473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https://github.com/everis-rpam/RPaM-Ontology/wiki</a:t>
            </a:r>
            <a:endParaRPr lang="en-US" sz="1400" dirty="0"/>
          </a:p>
        </p:txBody>
      </p:sp>
      <p:sp>
        <p:nvSpPr>
          <p:cNvPr id="7" name="Shape 463"/>
          <p:cNvSpPr/>
          <p:nvPr/>
        </p:nvSpPr>
        <p:spPr>
          <a:xfrm rot="10800000" flipH="1">
            <a:off x="126011" y="1558340"/>
            <a:ext cx="8882522" cy="5112915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11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1554767" y="90883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145" y="1794019"/>
            <a:ext cx="7689522" cy="414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Conclusions</a:t>
            </a:r>
          </a:p>
          <a:p>
            <a:pPr>
              <a:lnSpc>
                <a:spcPts val="1000"/>
              </a:lnSpc>
            </a:pPr>
            <a:endParaRPr lang="en-GB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The Proof of Concept confirms that the RPaM Ontology allows cross-border </a:t>
            </a:r>
            <a:r>
              <a:rPr lang="en-GB" sz="1400" dirty="0" err="1" smtClean="0">
                <a:solidFill>
                  <a:schemeClr val="bg2">
                    <a:lumMod val="50000"/>
                  </a:schemeClr>
                </a:solidFill>
              </a:rPr>
              <a:t>mandatee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       e-Authorisation.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In order to guarantee the exchange of information on mandates across borders, every EU Member State must adopt a common taxonomy of powers or a subset of this taxonomy. </a:t>
            </a:r>
            <a:endParaRPr lang="en-GB" sz="1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The prerequisite for advancing in the RPaM project is the legal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support –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via binding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legislations –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of a common taxonomy of powers and/or a common catalogue of services.</a:t>
            </a:r>
          </a:p>
          <a:p>
            <a:endParaRPr lang="en-GB" sz="1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dirty="0" smtClean="0">
                <a:solidFill>
                  <a:schemeClr val="tx2"/>
                </a:solidFill>
              </a:rPr>
              <a:t>Next Steps</a:t>
            </a:r>
          </a:p>
          <a:p>
            <a:pPr>
              <a:lnSpc>
                <a:spcPts val="1000"/>
              </a:lnSpc>
            </a:pPr>
            <a:endParaRPr lang="en-GB" dirty="0" smtClean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Implementation of RPaM Solutions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on the premises of the Member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States.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Proof Of Concept for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other RPaM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Use Cases (e.g. Cross-border mandates creation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).</a:t>
            </a:r>
            <a:endParaRPr lang="en-GB" sz="14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Work with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ongoing initiatives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where the RPaM Ontology can be reused.</a:t>
            </a:r>
            <a:endParaRPr lang="en-GB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68140" y="6023824"/>
            <a:ext cx="2821532" cy="4667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Feedback</a:t>
            </a: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</a:rPr>
              <a:t>: rpam@everis.com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93441" y="931944"/>
            <a:ext cx="4370931" cy="348343"/>
          </a:xfrm>
        </p:spPr>
        <p:txBody>
          <a:bodyPr/>
          <a:lstStyle/>
          <a:p>
            <a:r>
              <a:rPr lang="es-ES" sz="1800" dirty="0"/>
              <a:t>Results and </a:t>
            </a:r>
            <a:r>
              <a:rPr lang="es-ES" sz="1800" dirty="0" err="1"/>
              <a:t>C</a:t>
            </a:r>
            <a:r>
              <a:rPr lang="es-ES" sz="1800" dirty="0" err="1" smtClean="0"/>
              <a:t>onsiderations</a:t>
            </a:r>
            <a:r>
              <a:rPr lang="es-ES" sz="1800" dirty="0" smtClean="0"/>
              <a:t> </a:t>
            </a:r>
            <a:r>
              <a:rPr lang="es-ES" sz="1800" dirty="0" err="1"/>
              <a:t>for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future</a:t>
            </a:r>
            <a:endParaRPr lang="en-US" sz="1800" dirty="0"/>
          </a:p>
        </p:txBody>
      </p:sp>
      <p:sp>
        <p:nvSpPr>
          <p:cNvPr id="9" name="Shape 463"/>
          <p:cNvSpPr/>
          <p:nvPr/>
        </p:nvSpPr>
        <p:spPr>
          <a:xfrm rot="10800000" flipH="1">
            <a:off x="126011" y="1558340"/>
            <a:ext cx="8882522" cy="5112915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13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3077368" y="3228600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412096" y="4035998"/>
            <a:ext cx="2294050" cy="1411765"/>
          </a:xfrm>
        </p:spPr>
        <p:txBody>
          <a:bodyPr/>
          <a:lstStyle/>
          <a:p>
            <a:r>
              <a:rPr lang="en-GB" noProof="0" dirty="0" smtClean="0">
                <a:latin typeface="Century Gothic" panose="020B0502020202020204" pitchFamily="34" charset="0"/>
              </a:rPr>
              <a:t>Questions </a:t>
            </a:r>
            <a:r>
              <a:rPr lang="en-GB" sz="3200" dirty="0" smtClean="0"/>
              <a:t>and </a:t>
            </a:r>
            <a:r>
              <a:rPr lang="en-GB" sz="3200" dirty="0"/>
              <a:t>Feedback</a:t>
            </a:r>
          </a:p>
          <a:p>
            <a:endParaRPr lang="en-GB" noProof="0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Image result for european commission">
            <a:extLst>
              <a:ext uri="{FF2B5EF4-FFF2-40B4-BE49-F238E27FC236}">
                <a16:creationId xmlns="" xmlns:a16="http://schemas.microsoft.com/office/drawing/2014/main" id="{EA67D8DA-0A66-4049-8231-4BD92EB2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936"/>
            <a:ext cx="2812062" cy="6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08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551802" y="6173977"/>
            <a:ext cx="3249316" cy="4667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15680" y="1924001"/>
            <a:ext cx="4261664" cy="4073138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1"/>
            <a:ext cx="4367726" cy="40731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57261" y="2340769"/>
            <a:ext cx="792844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1000" b="1" dirty="0">
                <a:solidFill>
                  <a:srgbClr val="9AAE04"/>
                </a:solidFill>
                <a:latin typeface="+mn-lt"/>
              </a:rPr>
              <a:t>everis team</a:t>
            </a:r>
            <a:endParaRPr sz="1000" b="1" dirty="0">
              <a:solidFill>
                <a:srgbClr val="9AAE04"/>
              </a:solidFill>
              <a:latin typeface="+mn-lt"/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887801" y="2340730"/>
            <a:ext cx="92429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1000" b="1" dirty="0">
                <a:solidFill>
                  <a:srgbClr val="003399"/>
                </a:solidFill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585748" y="777766"/>
            <a:ext cx="1502826" cy="303013"/>
          </a:xfrm>
        </p:spPr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4636174" y="2765297"/>
            <a:ext cx="415831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b="1" u="sng" dirty="0" smtClean="0">
                <a:solidFill>
                  <a:schemeClr val="tx2"/>
                </a:solidFill>
              </a:rPr>
              <a:t>Everis </a:t>
            </a:r>
            <a:r>
              <a:rPr lang="en-US" sz="1200" b="1" u="sng" dirty="0" err="1" smtClean="0">
                <a:solidFill>
                  <a:schemeClr val="tx2"/>
                </a:solidFill>
              </a:rPr>
              <a:t>RPaM</a:t>
            </a:r>
            <a:r>
              <a:rPr lang="en-US" sz="1200" b="1" u="sng" dirty="0" smtClean="0">
                <a:solidFill>
                  <a:schemeClr val="tx2"/>
                </a:solidFill>
              </a:rPr>
              <a:t> Team</a:t>
            </a:r>
            <a:endParaRPr lang="en-US" sz="1200" b="1" u="sng" dirty="0">
              <a:solidFill>
                <a:schemeClr val="tx2"/>
              </a:solidFill>
            </a:endParaRP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Sancho </a:t>
            </a:r>
            <a:r>
              <a:rPr lang="en-US" sz="1200" dirty="0" err="1" smtClean="0">
                <a:solidFill>
                  <a:schemeClr val="tx2"/>
                </a:solidFill>
              </a:rPr>
              <a:t>Sancho</a:t>
            </a:r>
            <a:r>
              <a:rPr lang="en-US" sz="1200" dirty="0" smtClean="0">
                <a:solidFill>
                  <a:schemeClr val="tx2"/>
                </a:solidFill>
              </a:rPr>
              <a:t> Canela (Project </a:t>
            </a:r>
            <a:r>
              <a:rPr lang="en-US" sz="1200" dirty="0">
                <a:solidFill>
                  <a:schemeClr val="tx2"/>
                </a:solidFill>
              </a:rPr>
              <a:t>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Rui Venâncio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</a:t>
            </a:r>
            <a:endParaRPr lang="en-US" sz="1200" dirty="0" smtClean="0">
              <a:solidFill>
                <a:schemeClr val="tx2"/>
              </a:solidFill>
            </a:endParaRPr>
          </a:p>
          <a:p>
            <a:r>
              <a:rPr lang="en-US" sz="1200" dirty="0" smtClean="0">
                <a:solidFill>
                  <a:schemeClr val="tx2"/>
                </a:solidFill>
              </a:rPr>
              <a:t>   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</a:t>
            </a:r>
            <a:r>
              <a:rPr lang="en-US" sz="1200" dirty="0" smtClean="0">
                <a:solidFill>
                  <a:schemeClr val="tx2"/>
                </a:solidFill>
              </a:rPr>
              <a:t>interoperability expert)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tx2"/>
                </a:solidFill>
              </a:rPr>
              <a:t>Maria Font Sanchez (</a:t>
            </a:r>
            <a:r>
              <a:rPr lang="es-ES" sz="1200" dirty="0" err="1" smtClean="0">
                <a:solidFill>
                  <a:schemeClr val="tx2"/>
                </a:solidFill>
              </a:rPr>
              <a:t>Developer</a:t>
            </a:r>
            <a:r>
              <a:rPr lang="es-ES" sz="1200" dirty="0" smtClean="0">
                <a:solidFill>
                  <a:schemeClr val="tx2"/>
                </a:solidFill>
              </a:rPr>
              <a:t>)</a:t>
            </a: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Konstantin Petrov Ivanov (Developer)</a:t>
            </a:r>
            <a:endParaRPr lang="en-US" sz="1200" dirty="0">
              <a:solidFill>
                <a:schemeClr val="tx2"/>
              </a:solidFill>
            </a:endParaRP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Jade Maana </a:t>
            </a:r>
            <a:r>
              <a:rPr lang="en-US" sz="1200" dirty="0" smtClean="0">
                <a:solidFill>
                  <a:schemeClr val="tx2"/>
                </a:solidFill>
              </a:rPr>
              <a:t>(Business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tx2"/>
                </a:solidFill>
              </a:rPr>
              <a:t>Michael Weaver Pushee (</a:t>
            </a:r>
            <a:r>
              <a:rPr lang="es-ES" sz="1200" dirty="0" err="1" smtClean="0">
                <a:solidFill>
                  <a:schemeClr val="tx2"/>
                </a:solidFill>
              </a:rPr>
              <a:t>Technical</a:t>
            </a:r>
            <a:r>
              <a:rPr lang="es-ES" sz="1200" dirty="0" smtClean="0">
                <a:solidFill>
                  <a:schemeClr val="tx2"/>
                </a:solidFill>
              </a:rPr>
              <a:t> </a:t>
            </a:r>
            <a:r>
              <a:rPr lang="es-ES" sz="1200" dirty="0" err="1">
                <a:solidFill>
                  <a:schemeClr val="tx2"/>
                </a:solidFill>
              </a:rPr>
              <a:t>W</a:t>
            </a:r>
            <a:r>
              <a:rPr lang="es-ES" sz="1200" dirty="0" err="1" smtClean="0">
                <a:solidFill>
                  <a:schemeClr val="tx2"/>
                </a:solidFill>
              </a:rPr>
              <a:t>riter</a:t>
            </a:r>
            <a:r>
              <a:rPr lang="es-ES" sz="1200" dirty="0" smtClean="0">
                <a:solidFill>
                  <a:schemeClr val="tx2"/>
                </a:solidFill>
              </a:rPr>
              <a:t>)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="" xmlns:a16="http://schemas.microsoft.com/office/drawing/2014/main" id="{A1E04E64-AB45-6B42-BF17-93C3272AF7A0}"/>
              </a:ext>
            </a:extLst>
          </p:cNvPr>
          <p:cNvSpPr txBox="1"/>
          <p:nvPr/>
        </p:nvSpPr>
        <p:spPr>
          <a:xfrm>
            <a:off x="276204" y="2765485"/>
            <a:ext cx="4476220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b="1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Jeroen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Rathe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b="1" u="sng" dirty="0">
                <a:solidFill>
                  <a:srgbClr val="003399"/>
                </a:solidFill>
              </a:rPr>
              <a:t>Member States and Stakeholders in previous meetings</a:t>
            </a:r>
            <a:r>
              <a:rPr lang="en-US" sz="1200" b="1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dirty="0">
                <a:solidFill>
                  <a:srgbClr val="003399"/>
                </a:solidFill>
              </a:rPr>
              <a:t>MSs: AT, BE, CZ, ES, FI, GR, HU, LU, NL, SI, SK, other?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dirty="0">
                <a:solidFill>
                  <a:srgbClr val="003399"/>
                </a:solidFill>
              </a:rPr>
              <a:t>Stakeholders: SEMPER, TOOP, other?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6" name="Picture 2" descr="Image result for european commission">
            <a:extLst>
              <a:ext uri="{FF2B5EF4-FFF2-40B4-BE49-F238E27FC236}">
                <a16:creationId xmlns="" xmlns:a16="http://schemas.microsoft.com/office/drawing/2014/main" id="{8DECE727-4420-4781-9AB8-AD668820A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936"/>
            <a:ext cx="2812062" cy="6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44631" y="6248043"/>
            <a:ext cx="3063659" cy="307777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  <p:txBody>
          <a:bodyPr wrap="none">
            <a:spAutoFit/>
          </a:bodyPr>
          <a:lstStyle/>
          <a:p>
            <a:pPr algn="ctr"/>
            <a:r>
              <a:rPr lang="es-ES" sz="1400" dirty="0" smtClean="0">
                <a:solidFill>
                  <a:schemeClr val="tx1">
                    <a:lumMod val="50000"/>
                  </a:schemeClr>
                </a:solidFill>
              </a:rPr>
              <a:t>Point of </a:t>
            </a:r>
            <a:r>
              <a:rPr lang="es-ES" sz="1400" dirty="0" err="1" smtClean="0">
                <a:solidFill>
                  <a:schemeClr val="tx1">
                    <a:lumMod val="50000"/>
                  </a:schemeClr>
                </a:solidFill>
              </a:rPr>
              <a:t>Contact</a:t>
            </a:r>
            <a:r>
              <a:rPr lang="es-ES" sz="1400" dirty="0" smtClean="0">
                <a:solidFill>
                  <a:schemeClr val="tx1">
                    <a:lumMod val="50000"/>
                  </a:schemeClr>
                </a:solidFill>
              </a:rPr>
              <a:t>: rpam@everis.com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rgbClr val="034DA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65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1038549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D81BCCF-C2B9-43F8-8E8F-B170ADA00A4D}"/>
              </a:ext>
            </a:extLst>
          </p:cNvPr>
          <p:cNvSpPr/>
          <p:nvPr/>
        </p:nvSpPr>
        <p:spPr>
          <a:xfrm>
            <a:off x="4572000" y="2732888"/>
            <a:ext cx="3683358" cy="3147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9AAE04"/>
                </a:solidFill>
              </a:rPr>
              <a:t>Round Table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GB" sz="1600" b="1" dirty="0" smtClean="0">
                <a:solidFill>
                  <a:srgbClr val="9AAE04"/>
                </a:solidFill>
              </a:rPr>
              <a:t>Context and Objectives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GB" sz="1600" b="1" dirty="0" smtClean="0">
                <a:solidFill>
                  <a:srgbClr val="9AAE04"/>
                </a:solidFill>
              </a:rPr>
              <a:t>Implications </a:t>
            </a:r>
            <a:r>
              <a:rPr lang="en-GB" sz="1600" b="1" dirty="0">
                <a:solidFill>
                  <a:srgbClr val="9AAE04"/>
                </a:solidFill>
              </a:rPr>
              <a:t>on the Ontology Model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GB" sz="1600" b="1" dirty="0" smtClean="0">
                <a:solidFill>
                  <a:srgbClr val="9AAE04"/>
                </a:solidFill>
              </a:rPr>
              <a:t>Live demo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GB" sz="1600" b="1" dirty="0">
                <a:solidFill>
                  <a:srgbClr val="9AAE04"/>
                </a:solidFill>
              </a:rPr>
              <a:t>Results </a:t>
            </a:r>
            <a:r>
              <a:rPr lang="en-GB" sz="1600" b="1" dirty="0" smtClean="0">
                <a:solidFill>
                  <a:srgbClr val="9AAE04"/>
                </a:solidFill>
              </a:rPr>
              <a:t>and </a:t>
            </a:r>
            <a:r>
              <a:rPr lang="en-GB" sz="1600" b="1" dirty="0">
                <a:solidFill>
                  <a:srgbClr val="9AAE04"/>
                </a:solidFill>
              </a:rPr>
              <a:t>Conclusions for the future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9AAE04"/>
                </a:solidFill>
              </a:rPr>
              <a:t>Questions and Feedback</a:t>
            </a:r>
            <a:endParaRPr lang="en-GB" sz="1600" b="1" dirty="0">
              <a:solidFill>
                <a:srgbClr val="9AAE04"/>
              </a:solidFill>
            </a:endParaRPr>
          </a:p>
        </p:txBody>
      </p:sp>
      <p:pic>
        <p:nvPicPr>
          <p:cNvPr id="32" name="Picture 2" descr="Image result for european commission">
            <a:extLst>
              <a:ext uri="{FF2B5EF4-FFF2-40B4-BE49-F238E27FC236}">
                <a16:creationId xmlns="" xmlns:a16="http://schemas.microsoft.com/office/drawing/2014/main" id="{D0DD2592-A709-4570-9733-140BBF6A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936"/>
            <a:ext cx="2812062" cy="6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463"/>
          <p:cNvSpPr/>
          <p:nvPr/>
        </p:nvSpPr>
        <p:spPr>
          <a:xfrm rot="10800000" flipH="1">
            <a:off x="4365938" y="2539702"/>
            <a:ext cx="4056845" cy="348760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>
                <a:latin typeface="+mj-lt"/>
              </a:rPr>
              <a:t>01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1058" y="4134098"/>
            <a:ext cx="1552784" cy="325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b="1" dirty="0" smtClean="0">
                <a:latin typeface="+mj-lt"/>
              </a:rPr>
              <a:t>Context </a:t>
            </a:r>
            <a:br>
              <a:rPr lang="en-GB" b="1" dirty="0" smtClean="0">
                <a:latin typeface="+mj-lt"/>
              </a:rPr>
            </a:br>
            <a:r>
              <a:rPr lang="en-GB" b="1" dirty="0" smtClean="0">
                <a:latin typeface="+mj-lt"/>
              </a:rPr>
              <a:t>and Objectives</a:t>
            </a:r>
            <a:endParaRPr lang="en-GB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396721" y="923637"/>
            <a:ext cx="4370931" cy="348343"/>
          </a:xfrm>
        </p:spPr>
        <p:txBody>
          <a:bodyPr/>
          <a:lstStyle/>
          <a:p>
            <a:r>
              <a:rPr lang="en-GB" sz="1800" noProof="0" dirty="0" smtClean="0"/>
              <a:t>Context and Objectives</a:t>
            </a:r>
            <a:endParaRPr lang="en-GB" sz="1800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564633" y="914267"/>
            <a:ext cx="500669" cy="421604"/>
          </a:xfrm>
        </p:spPr>
        <p:txBody>
          <a:bodyPr/>
          <a:lstStyle/>
          <a:p>
            <a:r>
              <a:rPr lang="en-GB" sz="2000" b="1" dirty="0"/>
              <a:t>1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44348421"/>
              </p:ext>
            </p:extLst>
          </p:nvPr>
        </p:nvGraphicFramePr>
        <p:xfrm>
          <a:off x="419680" y="1458788"/>
          <a:ext cx="8533820" cy="4708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21BAD0A-7078-4228-B0B6-F68D760F6EE5}"/>
              </a:ext>
            </a:extLst>
          </p:cNvPr>
          <p:cNvSpPr/>
          <p:nvPr/>
        </p:nvSpPr>
        <p:spPr>
          <a:xfrm>
            <a:off x="1551754" y="4698607"/>
            <a:ext cx="2471646" cy="1591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ü"/>
            </a:pPr>
            <a:endParaRPr lang="en-GB" sz="1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GB" sz="1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Desk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Research</a:t>
            </a:r>
          </a:p>
          <a:p>
            <a:pPr marL="742950" lvl="1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Business Analysis</a:t>
            </a:r>
          </a:p>
          <a:p>
            <a:pPr marL="742950" lvl="1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Definition of use cases and scenarios.</a:t>
            </a:r>
          </a:p>
          <a:p>
            <a:pPr marL="742950" lvl="1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Solutions Architecture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21BAD0A-7078-4228-B0B6-F68D760F6EE5}"/>
              </a:ext>
            </a:extLst>
          </p:cNvPr>
          <p:cNvSpPr/>
          <p:nvPr/>
        </p:nvSpPr>
        <p:spPr>
          <a:xfrm>
            <a:off x="5426264" y="3467228"/>
            <a:ext cx="2502470" cy="1401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RPaM XSD Model </a:t>
            </a:r>
          </a:p>
          <a:p>
            <a:pPr marL="742950" lvl="1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Local Proof of Concept</a:t>
            </a:r>
          </a:p>
          <a:p>
            <a:pPr marL="742950" lvl="1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RPaM Validation Service</a:t>
            </a:r>
            <a:endParaRPr lang="en-GB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78403E0-CFC2-4E20-ABA2-B4277541960F}"/>
              </a:ext>
            </a:extLst>
          </p:cNvPr>
          <p:cNvSpPr/>
          <p:nvPr/>
        </p:nvSpPr>
        <p:spPr>
          <a:xfrm>
            <a:off x="3965697" y="4060298"/>
            <a:ext cx="1922887" cy="1075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Working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Group Meetings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EU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Powers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Taxonomy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RPaM </a:t>
            </a:r>
            <a:r>
              <a:rPr lang="en-GB" sz="1400" dirty="0" smtClean="0">
                <a:solidFill>
                  <a:schemeClr val="bg2">
                    <a:lumMod val="50000"/>
                  </a:schemeClr>
                </a:solidFill>
              </a:rPr>
              <a:t>Ontology</a:t>
            </a:r>
            <a:endParaRPr lang="en-GB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79EB1E8-1666-42B3-95C5-1D554CABC278}"/>
              </a:ext>
            </a:extLst>
          </p:cNvPr>
          <p:cNvSpPr/>
          <p:nvPr/>
        </p:nvSpPr>
        <p:spPr>
          <a:xfrm>
            <a:off x="4049158" y="3481417"/>
            <a:ext cx="1064175" cy="4256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Phase 2</a:t>
            </a:r>
          </a:p>
        </p:txBody>
      </p:sp>
      <p:sp>
        <p:nvSpPr>
          <p:cNvPr id="18" name="Rectángulo 6"/>
          <p:cNvSpPr/>
          <p:nvPr/>
        </p:nvSpPr>
        <p:spPr>
          <a:xfrm>
            <a:off x="2078181" y="4385083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Phase 1</a:t>
            </a:r>
            <a:endParaRPr lang="en-GB" sz="2000" dirty="0"/>
          </a:p>
        </p:txBody>
      </p:sp>
      <p:sp>
        <p:nvSpPr>
          <p:cNvPr id="20" name="Rectángulo 6"/>
          <p:cNvSpPr/>
          <p:nvPr/>
        </p:nvSpPr>
        <p:spPr>
          <a:xfrm>
            <a:off x="5959166" y="307501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Phase 3</a:t>
            </a:r>
            <a:endParaRPr lang="en-GB" sz="2000" dirty="0"/>
          </a:p>
        </p:txBody>
      </p:sp>
      <p:sp>
        <p:nvSpPr>
          <p:cNvPr id="9" name="Rectangle 8"/>
          <p:cNvSpPr/>
          <p:nvPr/>
        </p:nvSpPr>
        <p:spPr>
          <a:xfrm>
            <a:off x="419679" y="1587578"/>
            <a:ext cx="3479221" cy="1525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</a:rPr>
              <a:t>European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</a:rPr>
              <a:t>Common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</a:rPr>
              <a:t>format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Representation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</a:rPr>
              <a:t>Powers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 and Mandates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5701" y="2145931"/>
            <a:ext cx="26992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</a:rPr>
              <a:t>Austria</a:t>
            </a:r>
          </a:p>
          <a:p>
            <a:pPr marL="742950" lvl="1" indent="-28575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Finland</a:t>
            </a:r>
            <a:endParaRPr lang="es-ES" sz="1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bg2">
                    <a:lumMod val="50000"/>
                  </a:schemeClr>
                </a:solidFill>
              </a:rPr>
              <a:t>Netherlands</a:t>
            </a:r>
            <a:endParaRPr lang="es-ES" sz="1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s-ES" sz="1400" dirty="0" smtClean="0">
                <a:solidFill>
                  <a:schemeClr val="bg2">
                    <a:lumMod val="50000"/>
                  </a:schemeClr>
                </a:solidFill>
              </a:rPr>
              <a:t>DG TAXUD</a:t>
            </a:r>
            <a:endParaRPr lang="es-E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Context and Objectives</a:t>
            </a:r>
            <a:endParaRPr lang="en-GB" sz="1800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641418" y="910837"/>
            <a:ext cx="1465284" cy="351773"/>
          </a:xfrm>
        </p:spPr>
        <p:txBody>
          <a:bodyPr/>
          <a:lstStyle/>
          <a:p>
            <a:r>
              <a:rPr lang="en-GB" sz="2000" b="1" dirty="0" smtClean="0"/>
              <a:t>1</a:t>
            </a:r>
            <a:endParaRPr lang="en-GB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3383626" y="4890900"/>
            <a:ext cx="5606985" cy="1749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s-ES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600" dirty="0" err="1" smtClean="0">
                <a:solidFill>
                  <a:schemeClr val="bg2">
                    <a:lumMod val="50000"/>
                  </a:schemeClr>
                </a:solidFill>
              </a:rPr>
              <a:t>Solutions</a:t>
            </a:r>
            <a:endParaRPr lang="es-ES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ts val="500"/>
              </a:lnSpc>
            </a:pPr>
            <a:endParaRPr lang="es-ES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RPaM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Simulation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Pipeline: Local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Implementation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of a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system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allowing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delegation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powers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across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borders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ts val="500"/>
              </a:lnSpc>
              <a:buFont typeface="+mj-lt"/>
              <a:buAutoNum type="arabicPeriod"/>
            </a:pPr>
            <a:endParaRPr lang="es-ES" sz="14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RPaM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Validation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Validation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platform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powered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by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ISA</a:t>
            </a:r>
            <a:r>
              <a:rPr lang="es-ES" sz="1400" u="sng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Interoperability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testbed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validation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eMandate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Requests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eMandate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Responses.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3890495" y="3762655"/>
            <a:ext cx="4429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https://www.itb.ec.europa.eu/rpam/upload</a:t>
            </a:r>
          </a:p>
        </p:txBody>
      </p:sp>
      <p:pic>
        <p:nvPicPr>
          <p:cNvPr id="26" name="Picture 25" descr="C:\Users\maanjade\Desktop\Basic Use Case Model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52" y="2384436"/>
            <a:ext cx="4377568" cy="250193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463"/>
          <p:cNvSpPr/>
          <p:nvPr/>
        </p:nvSpPr>
        <p:spPr>
          <a:xfrm rot="10800000" flipH="1">
            <a:off x="3276600" y="1511300"/>
            <a:ext cx="5714012" cy="5164102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28" name="Shape 463"/>
          <p:cNvSpPr/>
          <p:nvPr/>
        </p:nvSpPr>
        <p:spPr>
          <a:xfrm rot="10800000" flipH="1">
            <a:off x="135890" y="1511300"/>
            <a:ext cx="2970812" cy="3060700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625755" y="1657712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</a:rPr>
              <a:t>PoC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</a:rPr>
              <a:t>Participants</a:t>
            </a:r>
            <a:endParaRPr lang="en-US" dirty="0"/>
          </a:p>
        </p:txBody>
      </p:sp>
      <p:pic>
        <p:nvPicPr>
          <p:cNvPr id="12" name="Picture 11" descr="Image result for austria fl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26" y="2276488"/>
            <a:ext cx="591457" cy="45320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finland fla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33459" y="2815464"/>
            <a:ext cx="605362" cy="45320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85" y="3859774"/>
            <a:ext cx="517742" cy="517742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AutoShape 2" descr="Image result for the netherlan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0" y="3367055"/>
            <a:ext cx="577653" cy="45320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8701" y="4688517"/>
            <a:ext cx="2948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data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provided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by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member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states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has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been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used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8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Improve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RPaM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Ontology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Improve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design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RPaM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Solutions.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RPaM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Artefacts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383626" y="1647809"/>
            <a:ext cx="5606985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objective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RPaM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Proof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of Concept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is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to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verify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feasability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50000"/>
                  </a:schemeClr>
                </a:solidFill>
              </a:rPr>
              <a:t>RPaM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 Use Case 1</a:t>
            </a:r>
            <a:r>
              <a:rPr lang="es-ES" sz="1400" dirty="0" smtClean="0">
                <a:solidFill>
                  <a:srgbClr val="000000"/>
                </a:solidFill>
              </a:rPr>
              <a:t> </a:t>
            </a:r>
            <a:r>
              <a:rPr lang="en-GB" sz="1400" dirty="0">
                <a:solidFill>
                  <a:schemeClr val="accent6">
                    <a:lumMod val="50000"/>
                  </a:schemeClr>
                </a:solidFill>
              </a:rPr>
              <a:t>–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Cross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border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e-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Authorisation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02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49700" y="4197273"/>
            <a:ext cx="1552784" cy="4062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600" b="1" noProof="0" dirty="0"/>
              <a:t>Implications on the Ontology Model</a:t>
            </a:r>
          </a:p>
        </p:txBody>
      </p:sp>
    </p:spTree>
    <p:extLst>
      <p:ext uri="{BB962C8B-B14F-4D97-AF65-F5344CB8AC3E}">
        <p14:creationId xmlns:p14="http://schemas.microsoft.com/office/powerpoint/2010/main" val="41762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76418" y="908726"/>
            <a:ext cx="4175181" cy="348343"/>
          </a:xfrm>
        </p:spPr>
        <p:txBody>
          <a:bodyPr/>
          <a:lstStyle/>
          <a:p>
            <a:r>
              <a:rPr lang="en-GB" sz="1800" dirty="0"/>
              <a:t>Implications on the Ontology Model</a:t>
            </a:r>
          </a:p>
        </p:txBody>
      </p:sp>
      <p:sp>
        <p:nvSpPr>
          <p:cNvPr id="16" name="TextBox 2"/>
          <p:cNvSpPr txBox="1"/>
          <p:nvPr/>
        </p:nvSpPr>
        <p:spPr>
          <a:xfrm>
            <a:off x="576037" y="2764364"/>
            <a:ext cx="6958104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Updating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of the EU Powers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Taxonomy,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Updating the Conceptual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Model, the following diagrams have evolved: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eMandate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accent6">
                    <a:lumMod val="50000"/>
                  </a:schemeClr>
                </a:solidFill>
                <a:cs typeface="Arial"/>
              </a:rPr>
              <a:t>eMandate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Response</a:t>
            </a:r>
          </a:p>
          <a:p>
            <a:pPr lvl="1"/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Participation in the evolution of the Core Criterion and Evidence Vocabulary (Currently in development by SEMIC).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1"/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Updating of OWL-DL-Turtle syntax-binding.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Creatiing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of RPaM XML Schema.</a:t>
            </a:r>
          </a:p>
        </p:txBody>
      </p:sp>
      <p:sp>
        <p:nvSpPr>
          <p:cNvPr id="15" name="Shape 463"/>
          <p:cNvSpPr/>
          <p:nvPr/>
        </p:nvSpPr>
        <p:spPr>
          <a:xfrm rot="10800000" flipH="1">
            <a:off x="114300" y="1473200"/>
            <a:ext cx="8885954" cy="5249572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10647" y="1555594"/>
            <a:ext cx="6583854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 Proof Of Concept lead to the upgrade of the </a:t>
            </a:r>
            <a:r>
              <a:rPr lang="en-GB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Model.</a:t>
            </a:r>
          </a:p>
          <a:p>
            <a:pPr>
              <a:lnSpc>
                <a:spcPct val="150000"/>
              </a:lnSpc>
            </a:pP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The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actions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of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this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upgrade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consisted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of:</a:t>
            </a:r>
            <a:endParaRPr lang="en-US" dirty="0"/>
          </a:p>
        </p:txBody>
      </p:sp>
      <p:sp>
        <p:nvSpPr>
          <p:cNvPr id="6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598587" y="914267"/>
            <a:ext cx="433413" cy="384974"/>
          </a:xfrm>
        </p:spPr>
        <p:txBody>
          <a:bodyPr/>
          <a:lstStyle/>
          <a:p>
            <a:r>
              <a:rPr lang="en-GB" b="1" dirty="0" smtClean="0"/>
              <a:t>2</a:t>
            </a:r>
            <a:endParaRPr lang="en-GB" b="1" noProof="0" dirty="0"/>
          </a:p>
        </p:txBody>
      </p:sp>
    </p:spTree>
    <p:extLst>
      <p:ext uri="{BB962C8B-B14F-4D97-AF65-F5344CB8AC3E}">
        <p14:creationId xmlns:p14="http://schemas.microsoft.com/office/powerpoint/2010/main" val="4956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342666" y="686248"/>
            <a:ext cx="1540359" cy="738364"/>
          </a:xfrm>
        </p:spPr>
        <p:txBody>
          <a:bodyPr/>
          <a:lstStyle/>
          <a:p>
            <a:r>
              <a:rPr lang="en-GB" sz="1800" noProof="0" dirty="0"/>
              <a:t>EU Powers </a:t>
            </a:r>
            <a:endParaRPr lang="en-GB" sz="1800" noProof="0" dirty="0" smtClean="0"/>
          </a:p>
          <a:p>
            <a:r>
              <a:rPr lang="en-GB" sz="1800" noProof="0" dirty="0" smtClean="0"/>
              <a:t>Taxonomy</a:t>
            </a:r>
            <a:endParaRPr lang="en-GB" sz="1800" noProof="0" dirty="0"/>
          </a:p>
        </p:txBody>
      </p:sp>
      <p:grpSp>
        <p:nvGrpSpPr>
          <p:cNvPr id="2" name="Group 1"/>
          <p:cNvGrpSpPr/>
          <p:nvPr/>
        </p:nvGrpSpPr>
        <p:grpSpPr>
          <a:xfrm>
            <a:off x="210053" y="1463266"/>
            <a:ext cx="8798480" cy="5274795"/>
            <a:chOff x="210053" y="1281012"/>
            <a:chExt cx="8798480" cy="5283199"/>
          </a:xfrm>
        </p:grpSpPr>
        <p:sp>
          <p:nvSpPr>
            <p:cNvPr id="15" name="Shape 463"/>
            <p:cNvSpPr/>
            <p:nvPr/>
          </p:nvSpPr>
          <p:spPr>
            <a:xfrm rot="10800000" flipH="1">
              <a:off x="210053" y="1281012"/>
              <a:ext cx="8798480" cy="5283199"/>
            </a:xfrm>
            <a:prstGeom prst="rect">
              <a:avLst/>
            </a:prstGeom>
            <a:noFill/>
            <a:ln w="6350" cap="flat">
              <a:solidFill>
                <a:srgbClr val="9AAE04"/>
              </a:solidFill>
              <a:prstDash val="dot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668" y="1690727"/>
              <a:ext cx="6317250" cy="4865079"/>
            </a:xfrm>
            <a:prstGeom prst="rect">
              <a:avLst/>
            </a:prstGeom>
          </p:spPr>
        </p:pic>
        <p:sp>
          <p:nvSpPr>
            <p:cNvPr id="6" name="Rectángulo 6"/>
            <p:cNvSpPr/>
            <p:nvPr/>
          </p:nvSpPr>
          <p:spPr>
            <a:xfrm>
              <a:off x="210053" y="1481667"/>
              <a:ext cx="1109444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PREVIOUS</a:t>
              </a:r>
              <a:endParaRPr lang="en-GB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7353" y="1454863"/>
            <a:ext cx="8801975" cy="5283199"/>
            <a:chOff x="1039628" y="1463267"/>
            <a:chExt cx="8801975" cy="5283199"/>
          </a:xfrm>
        </p:grpSpPr>
        <p:sp>
          <p:nvSpPr>
            <p:cNvPr id="7" name="Shape 463"/>
            <p:cNvSpPr/>
            <p:nvPr/>
          </p:nvSpPr>
          <p:spPr>
            <a:xfrm rot="10800000" flipH="1">
              <a:off x="1043123" y="1463267"/>
              <a:ext cx="8798480" cy="5283199"/>
            </a:xfrm>
            <a:prstGeom prst="rect">
              <a:avLst/>
            </a:prstGeom>
            <a:noFill/>
            <a:ln w="6350" cap="flat">
              <a:solidFill>
                <a:srgbClr val="9AAE04"/>
              </a:solidFill>
              <a:prstDash val="dot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565" y="1637549"/>
              <a:ext cx="7289800" cy="4934634"/>
            </a:xfrm>
            <a:prstGeom prst="rect">
              <a:avLst/>
            </a:prstGeom>
          </p:spPr>
        </p:pic>
        <p:sp>
          <p:nvSpPr>
            <p:cNvPr id="12" name="Rectángulo 6"/>
            <p:cNvSpPr/>
            <p:nvPr/>
          </p:nvSpPr>
          <p:spPr>
            <a:xfrm>
              <a:off x="1039628" y="1672324"/>
              <a:ext cx="1337734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CURRENT</a:t>
              </a:r>
            </a:p>
          </p:txBody>
        </p:sp>
      </p:grpSp>
      <p:pic>
        <p:nvPicPr>
          <p:cNvPr id="14" name="Picture 2" descr="Image result for european commission">
            <a:extLst>
              <a:ext uri="{FF2B5EF4-FFF2-40B4-BE49-F238E27FC236}">
                <a16:creationId xmlns="" xmlns:a16="http://schemas.microsoft.com/office/drawing/2014/main" id="{2A3FB1FE-748E-4A1F-A0E6-235D19EB5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936"/>
            <a:ext cx="2812062" cy="69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450669" y="914400"/>
            <a:ext cx="581332" cy="384175"/>
          </a:xfrm>
        </p:spPr>
        <p:txBody>
          <a:bodyPr/>
          <a:lstStyle/>
          <a:p>
            <a:r>
              <a:rPr lang="en-GB" b="1" dirty="0" smtClean="0"/>
              <a:t>2.1</a:t>
            </a:r>
            <a:endParaRPr lang="en-GB" b="1" noProof="0" dirty="0"/>
          </a:p>
        </p:txBody>
      </p:sp>
    </p:spTree>
    <p:extLst>
      <p:ext uri="{BB962C8B-B14F-4D97-AF65-F5344CB8AC3E}">
        <p14:creationId xmlns:p14="http://schemas.microsoft.com/office/powerpoint/2010/main" val="256972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9" ma:contentTypeDescription="Crear nuevo documento." ma:contentTypeScope="" ma:versionID="c500d653b0ecf302d7f2c09af69e190d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8507cbd904708e1d669b49002740fc0d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212DFB-E463-4D9F-8FC1-4BA76C563568}">
  <ds:schemaRefs>
    <ds:schemaRef ds:uri="http://purl.org/dc/elements/1.1/"/>
    <ds:schemaRef ds:uri="http://schemas.microsoft.com/office/2006/metadata/properties"/>
    <ds:schemaRef ds:uri="80372719-428f-487a-a543-91ae19974bc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b76f22b-2e86-4845-9316-e91ba1eb8ba5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6E346D4-CA06-4765-8C68-D48F8B2648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11199</TotalTime>
  <Words>767</Words>
  <Application>Microsoft Office PowerPoint</Application>
  <PresentationFormat>On-screen Show (4:3)</PresentationFormat>
  <Paragraphs>187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281</cp:revision>
  <dcterms:created xsi:type="dcterms:W3CDTF">1601-01-01T00:00:00Z</dcterms:created>
  <dcterms:modified xsi:type="dcterms:W3CDTF">2020-01-16T09:35:45Z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